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b37489ed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b37489e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b2f70a3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b2f70a3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b2f70a3e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b2f70a3e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7c5371b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7c5371b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7c5371b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7c5371b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7c5371bc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7c5371bc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7c5371bc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7c5371bc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7c5371bc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7c5371bc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7c5371bc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7c5371bc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53325"/>
            <a:ext cx="4120800" cy="8643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20">
                <a:latin typeface="Times New Roman"/>
                <a:ea typeface="Times New Roman"/>
                <a:cs typeface="Times New Roman"/>
                <a:sym typeface="Times New Roman"/>
              </a:rPr>
              <a:t>Prospects of Democracy In India  By </a:t>
            </a:r>
            <a:endParaRPr b="1" sz="1720">
              <a:latin typeface="Times New Roman"/>
              <a:ea typeface="Times New Roman"/>
              <a:cs typeface="Times New Roman"/>
              <a:sym typeface="Times New Roman"/>
            </a:endParaRPr>
          </a:p>
          <a:p>
            <a:pPr indent="0" lvl="0" marL="0" rtl="0" algn="l">
              <a:spcBef>
                <a:spcPts val="0"/>
              </a:spcBef>
              <a:spcAft>
                <a:spcPts val="0"/>
              </a:spcAft>
              <a:buSzPts val="990"/>
              <a:buNone/>
            </a:pPr>
            <a:r>
              <a:rPr b="1" lang="en-GB" sz="1720">
                <a:latin typeface="Times New Roman"/>
                <a:ea typeface="Times New Roman"/>
                <a:cs typeface="Times New Roman"/>
                <a:sym typeface="Times New Roman"/>
              </a:rPr>
              <a:t>Dr. B. R. Ambedkar </a:t>
            </a:r>
            <a:endParaRPr b="1" sz="1720">
              <a:latin typeface="Times New Roman"/>
              <a:ea typeface="Times New Roman"/>
              <a:cs typeface="Times New Roman"/>
              <a:sym typeface="Times New Roman"/>
            </a:endParaRPr>
          </a:p>
        </p:txBody>
      </p:sp>
      <p:sp>
        <p:nvSpPr>
          <p:cNvPr id="55" name="Google Shape;55;p1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6" name="Google Shape;56;p13"/>
          <p:cNvSpPr txBox="1"/>
          <p:nvPr>
            <p:ph idx="2" type="body"/>
          </p:nvPr>
        </p:nvSpPr>
        <p:spPr>
          <a:xfrm>
            <a:off x="4832400" y="153325"/>
            <a:ext cx="3999900" cy="485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1500">
                <a:solidFill>
                  <a:schemeClr val="dk1"/>
                </a:solidFill>
                <a:latin typeface="Times New Roman"/>
                <a:ea typeface="Times New Roman"/>
                <a:cs typeface="Times New Roman"/>
                <a:sym typeface="Times New Roman"/>
              </a:rPr>
              <a:t>Dr. Bhirao Ramji Ambedkar (1891-1956) </a:t>
            </a:r>
            <a:endParaRPr b="1"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GB" sz="1500">
                <a:solidFill>
                  <a:schemeClr val="dk1"/>
                </a:solidFill>
                <a:latin typeface="Times New Roman"/>
                <a:ea typeface="Times New Roman"/>
                <a:cs typeface="Times New Roman"/>
                <a:sym typeface="Times New Roman"/>
              </a:rPr>
              <a:t>Popularly known as Dr. Babasaheb Ambedkar.</a:t>
            </a:r>
            <a:endParaRPr b="1"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GB" sz="1500">
                <a:solidFill>
                  <a:schemeClr val="dk1"/>
                </a:solidFill>
                <a:latin typeface="Times New Roman"/>
                <a:ea typeface="Times New Roman"/>
                <a:cs typeface="Times New Roman"/>
                <a:sym typeface="Times New Roman"/>
              </a:rPr>
              <a:t>Dr. Babasaheb Ambedkar toiled tirelessly for the rights and betterment of untouchables in India. </a:t>
            </a:r>
            <a:endParaRPr b="1"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 </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500">
                <a:solidFill>
                  <a:schemeClr val="dk1"/>
                </a:solidFill>
                <a:latin typeface="Times New Roman"/>
                <a:ea typeface="Times New Roman"/>
                <a:cs typeface="Times New Roman"/>
                <a:sym typeface="Times New Roman"/>
              </a:rPr>
              <a:t>He became first Law Minister of Independent India.</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500">
                <a:solidFill>
                  <a:schemeClr val="dk1"/>
                </a:solidFill>
                <a:latin typeface="Times New Roman"/>
                <a:ea typeface="Times New Roman"/>
                <a:cs typeface="Times New Roman"/>
                <a:sym typeface="Times New Roman"/>
              </a:rPr>
              <a:t>As a chairman of Drafting Committee of Constitution, he played very important role. </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b="1" lang="en-GB" sz="1500">
                <a:solidFill>
                  <a:schemeClr val="dk1"/>
                </a:solidFill>
                <a:latin typeface="Times New Roman"/>
                <a:ea typeface="Times New Roman"/>
                <a:cs typeface="Times New Roman"/>
                <a:sym typeface="Times New Roman"/>
              </a:rPr>
              <a:t>He was awarded the Bharat Ratna, the highest civilian award </a:t>
            </a:r>
            <a:r>
              <a:rPr b="1" lang="en-GB" sz="1500">
                <a:solidFill>
                  <a:schemeClr val="dk1"/>
                </a:solidFill>
                <a:latin typeface="Times New Roman"/>
                <a:ea typeface="Times New Roman"/>
                <a:cs typeface="Times New Roman"/>
                <a:sym typeface="Times New Roman"/>
              </a:rPr>
              <a:t>posthumously</a:t>
            </a:r>
            <a:r>
              <a:rPr b="1" lang="en-GB" sz="1500">
                <a:solidFill>
                  <a:schemeClr val="dk1"/>
                </a:solidFill>
                <a:latin typeface="Times New Roman"/>
                <a:ea typeface="Times New Roman"/>
                <a:cs typeface="Times New Roman"/>
                <a:sym typeface="Times New Roman"/>
              </a:rPr>
              <a:t> in 1990.  </a:t>
            </a:r>
            <a:endParaRPr b="1" sz="1500">
              <a:solidFill>
                <a:schemeClr val="dk1"/>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311700" y="1017625"/>
            <a:ext cx="4120801" cy="355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249400" cy="5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60">
                <a:highlight>
                  <a:srgbClr val="FCE5CD"/>
                </a:highlight>
                <a:latin typeface="Times New Roman"/>
                <a:ea typeface="Times New Roman"/>
                <a:cs typeface="Times New Roman"/>
                <a:sym typeface="Times New Roman"/>
              </a:rPr>
              <a:t>Can education destroy caste? The answer is ‘Yes’ as well as ‘No’. </a:t>
            </a:r>
            <a:endParaRPr b="1" sz="1960">
              <a:highlight>
                <a:srgbClr val="FCE5CD"/>
              </a:highlight>
              <a:latin typeface="Times New Roman"/>
              <a:ea typeface="Times New Roman"/>
              <a:cs typeface="Times New Roman"/>
              <a:sym typeface="Times New Roman"/>
            </a:endParaRPr>
          </a:p>
        </p:txBody>
      </p:sp>
      <p:sp>
        <p:nvSpPr>
          <p:cNvPr id="119" name="Google Shape;119;p22"/>
          <p:cNvSpPr txBox="1"/>
          <p:nvPr>
            <p:ph idx="1" type="body"/>
          </p:nvPr>
        </p:nvSpPr>
        <p:spPr>
          <a:xfrm>
            <a:off x="311700" y="891900"/>
            <a:ext cx="3999900" cy="3625200"/>
          </a:xfrm>
          <a:prstGeom prst="rect">
            <a:avLst/>
          </a:prstGeom>
          <a:solidFill>
            <a:srgbClr val="D9EAD3"/>
          </a:solidFill>
        </p:spPr>
        <p:txBody>
          <a:bodyPr anchorCtr="0" anchor="t" bIns="91425" lIns="91425" spcFirstLastPara="1" rIns="91425" wrap="square" tIns="91425">
            <a:normAutofit/>
          </a:bodyPr>
          <a:lstStyle/>
          <a:p>
            <a:pPr indent="0" lvl="0" marL="0" rtl="0" algn="l">
              <a:spcBef>
                <a:spcPts val="0"/>
              </a:spcBef>
              <a:spcAft>
                <a:spcPts val="0"/>
              </a:spcAft>
              <a:buNone/>
            </a:pPr>
            <a:r>
              <a:rPr b="1" lang="en-GB" sz="1508">
                <a:solidFill>
                  <a:schemeClr val="dk1"/>
                </a:solidFill>
                <a:latin typeface="Times New Roman"/>
                <a:ea typeface="Times New Roman"/>
                <a:cs typeface="Times New Roman"/>
                <a:sym typeface="Times New Roman"/>
              </a:rPr>
              <a:t>No.</a:t>
            </a:r>
            <a:endParaRPr b="1" sz="1508">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GB" sz="1800">
                <a:solidFill>
                  <a:schemeClr val="dk1"/>
                </a:solidFill>
                <a:highlight>
                  <a:srgbClr val="FFFFFF"/>
                </a:highlight>
                <a:latin typeface="Times New Roman"/>
                <a:ea typeface="Times New Roman"/>
                <a:cs typeface="Times New Roman"/>
                <a:sym typeface="Times New Roman"/>
              </a:rPr>
              <a:t>In fact an educated person belonging to the higher caste is more interested after his education to retain the Caste System than when he was not educated. For education gives him an additional interest in the retention of the Caste System namely by opening additional opportunity of getting a bigger job.</a:t>
            </a:r>
            <a:endParaRPr sz="18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b="1" sz="1800">
              <a:latin typeface="Times New Roman"/>
              <a:ea typeface="Times New Roman"/>
              <a:cs typeface="Times New Roman"/>
              <a:sym typeface="Times New Roman"/>
            </a:endParaRPr>
          </a:p>
        </p:txBody>
      </p:sp>
      <p:sp>
        <p:nvSpPr>
          <p:cNvPr id="120" name="Google Shape;120;p22"/>
          <p:cNvSpPr txBox="1"/>
          <p:nvPr>
            <p:ph idx="2" type="body"/>
          </p:nvPr>
        </p:nvSpPr>
        <p:spPr>
          <a:xfrm>
            <a:off x="4832400" y="840000"/>
            <a:ext cx="3999900" cy="3729000"/>
          </a:xfrm>
          <a:prstGeom prst="rect">
            <a:avLst/>
          </a:prstGeom>
          <a:solidFill>
            <a:srgbClr val="D0E0E3"/>
          </a:solidFill>
        </p:spPr>
        <p:txBody>
          <a:bodyPr anchorCtr="0" anchor="t" bIns="91425" lIns="91425" spcFirstLastPara="1" rIns="91425" wrap="square" tIns="91425">
            <a:normAutofit/>
          </a:bodyPr>
          <a:lstStyle/>
          <a:p>
            <a:pPr indent="0" lvl="0" marL="0" rtl="0" algn="l">
              <a:spcBef>
                <a:spcPts val="0"/>
              </a:spcBef>
              <a:spcAft>
                <a:spcPts val="0"/>
              </a:spcAft>
              <a:buNone/>
            </a:pPr>
            <a:r>
              <a:rPr lang="en-GB" sz="1600">
                <a:solidFill>
                  <a:schemeClr val="dk1"/>
                </a:solidFill>
                <a:highlight>
                  <a:srgbClr val="FFFFFF"/>
                </a:highlight>
                <a:latin typeface="Times New Roman"/>
                <a:ea typeface="Times New Roman"/>
                <a:cs typeface="Times New Roman"/>
                <a:sym typeface="Times New Roman"/>
              </a:rPr>
              <a:t>Yes. </a:t>
            </a:r>
            <a:endParaRPr sz="16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rPr lang="en-GB" sz="1800">
                <a:solidFill>
                  <a:schemeClr val="dk1"/>
                </a:solidFill>
                <a:highlight>
                  <a:srgbClr val="FFFFFF"/>
                </a:highlight>
                <a:latin typeface="Times New Roman"/>
                <a:ea typeface="Times New Roman"/>
                <a:cs typeface="Times New Roman"/>
                <a:sym typeface="Times New Roman"/>
              </a:rPr>
              <a:t>If you give education to the lowest strata of Indian Society which is interested in blowing up the Caste System, the Caste System will be blown up. </a:t>
            </a:r>
            <a:endParaRPr sz="18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are the Prospects of Democracy in India?</a:t>
            </a:r>
            <a:endParaRPr/>
          </a:p>
        </p:txBody>
      </p:sp>
      <p:sp>
        <p:nvSpPr>
          <p:cNvPr id="63" name="Google Shape;63;p14"/>
          <p:cNvSpPr txBox="1"/>
          <p:nvPr>
            <p:ph idx="1" type="body"/>
          </p:nvPr>
        </p:nvSpPr>
        <p:spPr>
          <a:xfrm>
            <a:off x="311700" y="1152475"/>
            <a:ext cx="8520600" cy="3416400"/>
          </a:xfrm>
          <a:prstGeom prst="rect">
            <a:avLst/>
          </a:prstGeom>
          <a:solidFill>
            <a:srgbClr val="FCE5CD"/>
          </a:solidFill>
        </p:spPr>
        <p:txBody>
          <a:bodyPr anchorCtr="0" anchor="t" bIns="91425" lIns="91425" spcFirstLastPara="1" rIns="91425" wrap="square" tIns="91425">
            <a:normAutofit fontScale="25000" lnSpcReduction="20000"/>
          </a:bodyPr>
          <a:lstStyle/>
          <a:p>
            <a:pPr indent="-338503" lvl="0" marL="457200" rtl="0" algn="l">
              <a:spcBef>
                <a:spcPts val="0"/>
              </a:spcBef>
              <a:spcAft>
                <a:spcPts val="0"/>
              </a:spcAft>
              <a:buClr>
                <a:schemeClr val="dk1"/>
              </a:buClr>
              <a:buSzPct val="100000"/>
              <a:buFont typeface="Times New Roman"/>
              <a:buChar char="-"/>
            </a:pPr>
            <a:r>
              <a:rPr lang="en-GB" sz="6923">
                <a:solidFill>
                  <a:schemeClr val="dk1"/>
                </a:solidFill>
                <a:latin typeface="Times New Roman"/>
                <a:ea typeface="Times New Roman"/>
                <a:cs typeface="Times New Roman"/>
                <a:sym typeface="Times New Roman"/>
              </a:rPr>
              <a:t>It is wrongly equated democracy with republic. </a:t>
            </a:r>
            <a:endParaRPr sz="6923">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6923">
              <a:solidFill>
                <a:schemeClr val="dk1"/>
              </a:solidFill>
              <a:latin typeface="Times New Roman"/>
              <a:ea typeface="Times New Roman"/>
              <a:cs typeface="Times New Roman"/>
              <a:sym typeface="Times New Roman"/>
            </a:endParaRPr>
          </a:p>
          <a:p>
            <a:pPr indent="-338503" lvl="0" marL="457200" rtl="0" algn="l">
              <a:spcBef>
                <a:spcPts val="1200"/>
              </a:spcBef>
              <a:spcAft>
                <a:spcPts val="0"/>
              </a:spcAft>
              <a:buClr>
                <a:schemeClr val="dk1"/>
              </a:buClr>
              <a:buSzPct val="100000"/>
              <a:buFont typeface="Times New Roman"/>
              <a:buChar char="-"/>
            </a:pPr>
            <a:r>
              <a:rPr lang="en-GB" sz="6923">
                <a:solidFill>
                  <a:schemeClr val="dk1"/>
                </a:solidFill>
                <a:latin typeface="Times New Roman"/>
                <a:ea typeface="Times New Roman"/>
                <a:cs typeface="Times New Roman"/>
                <a:sym typeface="Times New Roman"/>
              </a:rPr>
              <a:t>Is there democracy in India or is there no democracy in India? </a:t>
            </a:r>
            <a:endParaRPr sz="6923">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lang="en-GB" sz="6923">
                <a:solidFill>
                  <a:schemeClr val="dk1"/>
                </a:solidFill>
                <a:latin typeface="Times New Roman"/>
                <a:ea typeface="Times New Roman"/>
                <a:cs typeface="Times New Roman"/>
                <a:sym typeface="Times New Roman"/>
              </a:rPr>
              <a:t>Democracy is different from Republic and </a:t>
            </a:r>
            <a:r>
              <a:rPr lang="en-GB" sz="6923">
                <a:solidFill>
                  <a:schemeClr val="dk1"/>
                </a:solidFill>
                <a:latin typeface="Times New Roman"/>
                <a:ea typeface="Times New Roman"/>
                <a:cs typeface="Times New Roman"/>
                <a:sym typeface="Times New Roman"/>
              </a:rPr>
              <a:t>Parliamentary</a:t>
            </a:r>
            <a:r>
              <a:rPr lang="en-GB" sz="6923">
                <a:solidFill>
                  <a:schemeClr val="dk1"/>
                </a:solidFill>
                <a:latin typeface="Times New Roman"/>
                <a:ea typeface="Times New Roman"/>
                <a:cs typeface="Times New Roman"/>
                <a:sym typeface="Times New Roman"/>
              </a:rPr>
              <a:t> government. </a:t>
            </a:r>
            <a:endParaRPr sz="6923">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6923">
              <a:solidFill>
                <a:schemeClr val="dk1"/>
              </a:solidFill>
              <a:latin typeface="Times New Roman"/>
              <a:ea typeface="Times New Roman"/>
              <a:cs typeface="Times New Roman"/>
              <a:sym typeface="Times New Roman"/>
            </a:endParaRPr>
          </a:p>
          <a:p>
            <a:pPr indent="0" lvl="0" marL="450000" rtl="0" algn="just">
              <a:spcBef>
                <a:spcPts val="1200"/>
              </a:spcBef>
              <a:spcAft>
                <a:spcPts val="0"/>
              </a:spcAft>
              <a:buClr>
                <a:schemeClr val="dk1"/>
              </a:buClr>
              <a:buSzPts val="275"/>
              <a:buFont typeface="Arial"/>
              <a:buNone/>
            </a:pPr>
            <a:r>
              <a:rPr lang="en-GB" sz="6800">
                <a:solidFill>
                  <a:schemeClr val="dk1"/>
                </a:solidFill>
                <a:highlight>
                  <a:srgbClr val="FFFFFF"/>
                </a:highlight>
                <a:latin typeface="Times New Roman"/>
                <a:ea typeface="Times New Roman"/>
                <a:cs typeface="Times New Roman"/>
                <a:sym typeface="Times New Roman"/>
              </a:rPr>
              <a:t>A democracy is more than a form of Government. It is primarily a mode of associated                             living. The roots of Democracy are to be searched in the social relationship, in terms of associated life between the people who form a society.</a:t>
            </a:r>
            <a:endParaRPr sz="6800">
              <a:solidFill>
                <a:schemeClr val="dk1"/>
              </a:solidFill>
              <a:highlight>
                <a:srgbClr val="FFFFFF"/>
              </a:highlight>
              <a:latin typeface="Times New Roman"/>
              <a:ea typeface="Times New Roman"/>
              <a:cs typeface="Times New Roman"/>
              <a:sym typeface="Times New Roman"/>
            </a:endParaRPr>
          </a:p>
          <a:p>
            <a:pPr indent="0" lvl="0" marL="457200" rtl="0" algn="l">
              <a:spcBef>
                <a:spcPts val="1200"/>
              </a:spcBef>
              <a:spcAft>
                <a:spcPts val="0"/>
              </a:spcAft>
              <a:buNone/>
            </a:pPr>
            <a:r>
              <a:t/>
            </a:r>
            <a:endParaRPr sz="48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23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25450"/>
            <a:ext cx="8520600" cy="5157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20">
                <a:latin typeface="Times New Roman"/>
                <a:ea typeface="Times New Roman"/>
                <a:cs typeface="Times New Roman"/>
                <a:sym typeface="Times New Roman"/>
              </a:rPr>
              <a:t>What does the word society connote?  </a:t>
            </a:r>
            <a:endParaRPr sz="2420">
              <a:latin typeface="Times New Roman"/>
              <a:ea typeface="Times New Roman"/>
              <a:cs typeface="Times New Roman"/>
              <a:sym typeface="Times New Roman"/>
            </a:endParaRPr>
          </a:p>
        </p:txBody>
      </p:sp>
      <p:sp>
        <p:nvSpPr>
          <p:cNvPr id="69" name="Google Shape;69;p15"/>
          <p:cNvSpPr txBox="1"/>
          <p:nvPr>
            <p:ph idx="1" type="body"/>
          </p:nvPr>
        </p:nvSpPr>
        <p:spPr>
          <a:xfrm>
            <a:off x="311700" y="724825"/>
            <a:ext cx="8520600" cy="4293300"/>
          </a:xfrm>
          <a:prstGeom prst="rect">
            <a:avLst/>
          </a:prstGeom>
        </p:spPr>
        <p:txBody>
          <a:bodyPr anchorCtr="0" anchor="t" bIns="91425" lIns="91425" spcFirstLastPara="1" rIns="91425" wrap="square" tIns="91425">
            <a:normAutofit/>
          </a:bodyPr>
          <a:lstStyle/>
          <a:p>
            <a:pPr indent="0" lvl="0" marL="0" rtl="0" algn="just">
              <a:spcBef>
                <a:spcPts val="1200"/>
              </a:spcBef>
              <a:spcAft>
                <a:spcPts val="0"/>
              </a:spcAft>
              <a:buNone/>
            </a:pPr>
            <a:r>
              <a:rPr b="1" lang="en-GB" sz="1350">
                <a:solidFill>
                  <a:schemeClr val="dk1"/>
                </a:solidFill>
                <a:highlight>
                  <a:srgbClr val="FFFFFF"/>
                </a:highlight>
                <a:latin typeface="Verdana"/>
                <a:ea typeface="Verdana"/>
                <a:cs typeface="Verdana"/>
                <a:sym typeface="Verdana"/>
              </a:rPr>
              <a:t>A society needs community of purpose and desire for welfare, loyalty to public ends and mutuality of sympathy and co-operation.</a:t>
            </a:r>
            <a:endParaRPr b="1" sz="1350">
              <a:solidFill>
                <a:schemeClr val="dk1"/>
              </a:solidFill>
              <a:highlight>
                <a:srgbClr val="FFFFFF"/>
              </a:highlight>
              <a:latin typeface="Verdana"/>
              <a:ea typeface="Verdana"/>
              <a:cs typeface="Verdana"/>
              <a:sym typeface="Verdana"/>
            </a:endParaRPr>
          </a:p>
          <a:p>
            <a:pPr indent="0" lvl="0" marL="0" rtl="0" algn="just">
              <a:spcBef>
                <a:spcPts val="1200"/>
              </a:spcBef>
              <a:spcAft>
                <a:spcPts val="0"/>
              </a:spcAft>
              <a:buNone/>
            </a:pPr>
            <a:r>
              <a:t/>
            </a:r>
            <a:endParaRPr b="1" sz="1350">
              <a:solidFill>
                <a:schemeClr val="dk1"/>
              </a:solidFill>
              <a:highlight>
                <a:srgbClr val="FFFFFF"/>
              </a:highlight>
              <a:latin typeface="Verdana"/>
              <a:ea typeface="Verdana"/>
              <a:cs typeface="Verdana"/>
              <a:sym typeface="Verdana"/>
            </a:endParaRPr>
          </a:p>
          <a:p>
            <a:pPr indent="0" lvl="0" marL="0" rtl="0" algn="just">
              <a:spcBef>
                <a:spcPts val="1200"/>
              </a:spcBef>
              <a:spcAft>
                <a:spcPts val="0"/>
              </a:spcAft>
              <a:buClr>
                <a:schemeClr val="dk1"/>
              </a:buClr>
              <a:buSzPts val="1100"/>
              <a:buFont typeface="Arial"/>
              <a:buNone/>
            </a:pPr>
            <a:r>
              <a:rPr b="1" lang="en-GB" sz="1550">
                <a:solidFill>
                  <a:schemeClr val="dk1"/>
                </a:solidFill>
                <a:latin typeface="Verdana"/>
                <a:ea typeface="Verdana"/>
                <a:cs typeface="Verdana"/>
                <a:sym typeface="Verdana"/>
              </a:rPr>
              <a:t>Are these ideals to be found in Indian Society? </a:t>
            </a:r>
            <a:endParaRPr b="1" sz="1550">
              <a:solidFill>
                <a:schemeClr val="dk1"/>
              </a:solidFill>
              <a:highlight>
                <a:srgbClr val="FFFFFF"/>
              </a:highlight>
              <a:latin typeface="Verdana"/>
              <a:ea typeface="Verdana"/>
              <a:cs typeface="Verdana"/>
              <a:sym typeface="Verdana"/>
            </a:endParaRPr>
          </a:p>
          <a:p>
            <a:pPr indent="0" lvl="0" marL="0" rtl="0" algn="just">
              <a:spcBef>
                <a:spcPts val="1200"/>
              </a:spcBef>
              <a:spcAft>
                <a:spcPts val="0"/>
              </a:spcAft>
              <a:buClr>
                <a:schemeClr val="dk1"/>
              </a:buClr>
              <a:buSzPts val="1100"/>
              <a:buFont typeface="Arial"/>
              <a:buNone/>
            </a:pPr>
            <a:r>
              <a:rPr b="1" lang="en-GB" sz="1350">
                <a:solidFill>
                  <a:schemeClr val="dk1"/>
                </a:solidFill>
                <a:highlight>
                  <a:srgbClr val="FFFFFF"/>
                </a:highlight>
                <a:latin typeface="Verdana"/>
                <a:ea typeface="Verdana"/>
                <a:cs typeface="Verdana"/>
                <a:sym typeface="Verdana"/>
              </a:rPr>
              <a:t>Indian Society does not consist of individuals. It consists of an innumerable collection of castes which are exclusive in their life and have no common experience to share and have no bond of sympathy. Given this fact, it is not necessary to argue the point. The existence of the Caste System is a standing denial of the existence of those ideals of society and therefore of democracy.</a:t>
            </a:r>
            <a:endParaRPr b="1" sz="1350">
              <a:solidFill>
                <a:schemeClr val="dk1"/>
              </a:solidFill>
              <a:highlight>
                <a:srgbClr val="FFFFFF"/>
              </a:highlight>
              <a:latin typeface="Verdana"/>
              <a:ea typeface="Verdana"/>
              <a:cs typeface="Verdana"/>
              <a:sym typeface="Verdana"/>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Indian Society is </a:t>
            </a:r>
            <a:r>
              <a:rPr lang="en-GB"/>
              <a:t>embedded</a:t>
            </a:r>
            <a:r>
              <a:rPr lang="en-GB"/>
              <a:t> with caste system.</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solidFill>
                  <a:schemeClr val="dk1"/>
                </a:solidFill>
              </a:rPr>
              <a:t>In Indian society everything is organised on the basis of caste.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GB">
                <a:solidFill>
                  <a:schemeClr val="dk1"/>
                </a:solidFill>
              </a:rPr>
              <a:t>Caste </a:t>
            </a:r>
            <a:r>
              <a:rPr lang="en-GB">
                <a:solidFill>
                  <a:schemeClr val="dk1"/>
                </a:solidFill>
              </a:rPr>
              <a:t>system</a:t>
            </a:r>
            <a:r>
              <a:rPr lang="en-GB">
                <a:solidFill>
                  <a:schemeClr val="dk1"/>
                </a:solidFill>
              </a:rPr>
              <a:t> reflects in:         Politics,    </a:t>
            </a:r>
            <a:endParaRPr>
              <a:solidFill>
                <a:schemeClr val="dk1"/>
              </a:solidFill>
            </a:endParaRPr>
          </a:p>
          <a:p>
            <a:pPr indent="0" lvl="0" marL="0" rtl="0" algn="l">
              <a:spcBef>
                <a:spcPts val="1200"/>
              </a:spcBef>
              <a:spcAft>
                <a:spcPts val="0"/>
              </a:spcAft>
              <a:buNone/>
            </a:pPr>
            <a:r>
              <a:rPr lang="en-GB">
                <a:solidFill>
                  <a:schemeClr val="dk1"/>
                </a:solidFill>
              </a:rPr>
              <a:t>                                                Industry,   </a:t>
            </a:r>
            <a:endParaRPr>
              <a:solidFill>
                <a:schemeClr val="dk1"/>
              </a:solidFill>
            </a:endParaRPr>
          </a:p>
          <a:p>
            <a:pPr indent="0" lvl="0" marL="0" rtl="0" algn="l">
              <a:spcBef>
                <a:spcPts val="1200"/>
              </a:spcBef>
              <a:spcAft>
                <a:spcPts val="0"/>
              </a:spcAft>
              <a:buNone/>
            </a:pPr>
            <a:r>
              <a:rPr lang="en-GB">
                <a:solidFill>
                  <a:schemeClr val="dk1"/>
                </a:solidFill>
              </a:rPr>
              <a:t>                                                Commerce,  </a:t>
            </a:r>
            <a:endParaRPr>
              <a:solidFill>
                <a:schemeClr val="dk1"/>
              </a:solidFill>
            </a:endParaRPr>
          </a:p>
          <a:p>
            <a:pPr indent="0" lvl="0" marL="0" rtl="0" algn="l">
              <a:spcBef>
                <a:spcPts val="1200"/>
              </a:spcBef>
              <a:spcAft>
                <a:spcPts val="0"/>
              </a:spcAft>
              <a:buNone/>
            </a:pPr>
            <a:r>
              <a:rPr lang="en-GB">
                <a:solidFill>
                  <a:schemeClr val="dk1"/>
                </a:solidFill>
              </a:rPr>
              <a:t>                                                Charity </a:t>
            </a:r>
            <a:endParaRPr>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800">
                <a:highlight>
                  <a:srgbClr val="C9DAF8"/>
                </a:highlight>
              </a:rPr>
              <a:t>Special Features of Caste System </a:t>
            </a:r>
            <a:endParaRPr sz="1800">
              <a:highlight>
                <a:srgbClr val="C9DAF8"/>
              </a:highlight>
            </a:endParaRPr>
          </a:p>
        </p:txBody>
      </p:sp>
      <p:sp>
        <p:nvSpPr>
          <p:cNvPr id="81" name="Google Shape;81;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92500" lnSpcReduction="10000"/>
          </a:bodyPr>
          <a:lstStyle/>
          <a:p>
            <a:pPr indent="-310832" lvl="0" marL="457200" rtl="0" algn="l">
              <a:spcBef>
                <a:spcPts val="0"/>
              </a:spcBef>
              <a:spcAft>
                <a:spcPts val="0"/>
              </a:spcAft>
              <a:buClr>
                <a:schemeClr val="dk1"/>
              </a:buClr>
              <a:buSzPct val="100000"/>
              <a:buAutoNum type="arabicPeriod"/>
            </a:pPr>
            <a:r>
              <a:rPr lang="en-GB">
                <a:solidFill>
                  <a:schemeClr val="dk1"/>
                </a:solidFill>
              </a:rPr>
              <a:t>Caste system is accompanied by </a:t>
            </a:r>
            <a:r>
              <a:rPr i="1" lang="en-GB">
                <a:solidFill>
                  <a:schemeClr val="dk1"/>
                </a:solidFill>
                <a:highlight>
                  <a:srgbClr val="D0E0E3"/>
                </a:highlight>
              </a:rPr>
              <a:t>Graded Inequality. </a:t>
            </a:r>
            <a:endParaRPr i="1">
              <a:solidFill>
                <a:schemeClr val="dk1"/>
              </a:solidFill>
              <a:highlight>
                <a:srgbClr val="D0E0E3"/>
              </a:highlight>
            </a:endParaRPr>
          </a:p>
          <a:p>
            <a:pPr indent="0" lvl="0" marL="457200" rtl="0" algn="l">
              <a:spcBef>
                <a:spcPts val="1200"/>
              </a:spcBef>
              <a:spcAft>
                <a:spcPts val="0"/>
              </a:spcAft>
              <a:buNone/>
            </a:pPr>
            <a:r>
              <a:rPr lang="en-GB">
                <a:solidFill>
                  <a:schemeClr val="dk1"/>
                </a:solidFill>
              </a:rPr>
              <a:t>Caste are not equal in their status. They are standing one above the other. </a:t>
            </a:r>
            <a:r>
              <a:rPr lang="en-GB">
                <a:solidFill>
                  <a:schemeClr val="dk1"/>
                </a:solidFill>
                <a:highlight>
                  <a:srgbClr val="FFFFFF"/>
                </a:highlight>
                <a:latin typeface="Verdana"/>
                <a:ea typeface="Verdana"/>
                <a:cs typeface="Verdana"/>
                <a:sym typeface="Verdana"/>
              </a:rPr>
              <a:t>They are standing one above another. They are jealous of one another. It is an ascending scale of hatred and descending scale of contempt. This feature of the Caste system has most pernicious consequences. It destroys willing and helpful co-operation.</a:t>
            </a:r>
            <a:endParaRPr>
              <a:solidFill>
                <a:schemeClr val="dk1"/>
              </a:solidFill>
              <a:highlight>
                <a:srgbClr val="FFFFFF"/>
              </a:highlight>
              <a:latin typeface="Verdana"/>
              <a:ea typeface="Verdana"/>
              <a:cs typeface="Verdana"/>
              <a:sym typeface="Verdana"/>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82" name="Google Shape;82;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3" name="Google Shape;83;p17"/>
          <p:cNvPicPr preferRelativeResize="0"/>
          <p:nvPr/>
        </p:nvPicPr>
        <p:blipFill>
          <a:blip r:embed="rId3">
            <a:alphaModFix/>
          </a:blip>
          <a:stretch>
            <a:fillRect/>
          </a:stretch>
        </p:blipFill>
        <p:spPr>
          <a:xfrm>
            <a:off x="4683225" y="793975"/>
            <a:ext cx="4234474" cy="377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  Difference between Caste And Class</a:t>
            </a:r>
            <a:endParaRPr/>
          </a:p>
        </p:txBody>
      </p:sp>
      <p:sp>
        <p:nvSpPr>
          <p:cNvPr id="89" name="Google Shape;89;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314325" lvl="0" marL="457200" rtl="0" algn="l">
              <a:spcBef>
                <a:spcPts val="0"/>
              </a:spcBef>
              <a:spcAft>
                <a:spcPts val="0"/>
              </a:spcAft>
              <a:buClr>
                <a:schemeClr val="dk1"/>
              </a:buClr>
              <a:buSzPts val="1350"/>
              <a:buFont typeface="Verdana"/>
              <a:buAutoNum type="arabicPeriod"/>
            </a:pPr>
            <a:r>
              <a:rPr lang="en-GB" sz="1350">
                <a:solidFill>
                  <a:schemeClr val="dk1"/>
                </a:solidFill>
                <a:latin typeface="Verdana"/>
                <a:ea typeface="Verdana"/>
                <a:cs typeface="Verdana"/>
                <a:sym typeface="Verdana"/>
              </a:rPr>
              <a:t>Caste and class differ in the fact that in the Class System there is no complete isolation as there is in the Caste System. </a:t>
            </a:r>
            <a:endParaRPr sz="1350">
              <a:solidFill>
                <a:schemeClr val="dk1"/>
              </a:solidFill>
              <a:latin typeface="Verdana"/>
              <a:ea typeface="Verdana"/>
              <a:cs typeface="Verdana"/>
              <a:sym typeface="Verdana"/>
            </a:endParaRPr>
          </a:p>
          <a:p>
            <a:pPr indent="0" lvl="0" marL="457200" rtl="0" algn="l">
              <a:spcBef>
                <a:spcPts val="1200"/>
              </a:spcBef>
              <a:spcAft>
                <a:spcPts val="0"/>
              </a:spcAft>
              <a:buNone/>
            </a:pPr>
            <a:r>
              <a:t/>
            </a:r>
            <a:endParaRPr sz="1350">
              <a:solidFill>
                <a:schemeClr val="dk1"/>
              </a:solidFill>
              <a:latin typeface="Verdana"/>
              <a:ea typeface="Verdana"/>
              <a:cs typeface="Verdana"/>
              <a:sym typeface="Verdana"/>
            </a:endParaRPr>
          </a:p>
          <a:p>
            <a:pPr indent="-314325" lvl="0" marL="457200" rtl="0" algn="l">
              <a:spcBef>
                <a:spcPts val="1200"/>
              </a:spcBef>
              <a:spcAft>
                <a:spcPts val="0"/>
              </a:spcAft>
              <a:buClr>
                <a:schemeClr val="dk1"/>
              </a:buClr>
              <a:buSzPts val="1350"/>
              <a:buFont typeface="Verdana"/>
              <a:buAutoNum type="arabicPeriod"/>
            </a:pPr>
            <a:r>
              <a:rPr lang="en-GB" sz="1350">
                <a:solidFill>
                  <a:schemeClr val="dk1"/>
                </a:solidFill>
                <a:latin typeface="Verdana"/>
                <a:ea typeface="Verdana"/>
                <a:cs typeface="Verdana"/>
                <a:sym typeface="Verdana"/>
              </a:rPr>
              <a:t> The higher caste act in one recognised way and the lower caste must respond in one established way.</a:t>
            </a:r>
            <a:endParaRPr sz="1350">
              <a:solidFill>
                <a:schemeClr val="dk1"/>
              </a:solidFill>
              <a:latin typeface="Verdana"/>
              <a:ea typeface="Verdana"/>
              <a:cs typeface="Verdana"/>
              <a:sym typeface="Verdana"/>
            </a:endParaRPr>
          </a:p>
          <a:p>
            <a:pPr indent="0" lvl="0" marL="457200" rtl="0" algn="l">
              <a:spcBef>
                <a:spcPts val="1200"/>
              </a:spcBef>
              <a:spcAft>
                <a:spcPts val="0"/>
              </a:spcAft>
              <a:buNone/>
            </a:pPr>
            <a:r>
              <a:t/>
            </a:r>
            <a:endParaRPr sz="1350">
              <a:solidFill>
                <a:schemeClr val="dk1"/>
              </a:solidFill>
              <a:latin typeface="Verdana"/>
              <a:ea typeface="Verdana"/>
              <a:cs typeface="Verdana"/>
              <a:sym typeface="Verdana"/>
            </a:endParaRPr>
          </a:p>
          <a:p>
            <a:pPr indent="-314325" lvl="0" marL="457200" rtl="0" algn="l">
              <a:spcBef>
                <a:spcPts val="1200"/>
              </a:spcBef>
              <a:spcAft>
                <a:spcPts val="0"/>
              </a:spcAft>
              <a:buClr>
                <a:schemeClr val="dk1"/>
              </a:buClr>
              <a:buSzPts val="1350"/>
              <a:buFont typeface="Verdana"/>
              <a:buAutoNum type="arabicPeriod"/>
            </a:pPr>
            <a:r>
              <a:rPr lang="en-GB" sz="1350">
                <a:solidFill>
                  <a:schemeClr val="dk1"/>
                </a:solidFill>
                <a:latin typeface="Verdana"/>
                <a:ea typeface="Verdana"/>
                <a:cs typeface="Verdana"/>
                <a:sym typeface="Verdana"/>
              </a:rPr>
              <a:t>It results into a separation of society, into a privileged and a subject class. </a:t>
            </a:r>
            <a:endParaRPr sz="1350">
              <a:solidFill>
                <a:schemeClr val="dk1"/>
              </a:solidFill>
              <a:latin typeface="Verdana"/>
              <a:ea typeface="Verdana"/>
              <a:cs typeface="Verdana"/>
              <a:sym typeface="Verdana"/>
            </a:endParaRPr>
          </a:p>
          <a:p>
            <a:pPr indent="0" lvl="0" marL="0" rtl="0" algn="l">
              <a:spcBef>
                <a:spcPts val="1200"/>
              </a:spcBef>
              <a:spcAft>
                <a:spcPts val="1200"/>
              </a:spcAft>
              <a:buNone/>
            </a:pPr>
            <a:r>
              <a:t/>
            </a:r>
            <a:endParaRPr sz="1350">
              <a:solidFill>
                <a:schemeClr val="dk1"/>
              </a:solidFill>
              <a:latin typeface="Verdana"/>
              <a:ea typeface="Verdana"/>
              <a:cs typeface="Verdana"/>
              <a:sym typeface="Verdana"/>
            </a:endParaRPr>
          </a:p>
        </p:txBody>
      </p:sp>
      <p:sp>
        <p:nvSpPr>
          <p:cNvPr id="90" name="Google Shape;9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6225125" y="152400"/>
            <a:ext cx="253147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138075"/>
            <a:ext cx="4260300" cy="724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244"/>
              <a:t>3. Caste is bound to one occupation</a:t>
            </a:r>
            <a:r>
              <a:rPr lang="en-GB"/>
              <a:t> </a:t>
            </a:r>
            <a:endParaRPr/>
          </a:p>
        </p:txBody>
      </p:sp>
      <p:sp>
        <p:nvSpPr>
          <p:cNvPr id="97" name="Google Shape;97;p19"/>
          <p:cNvSpPr txBox="1"/>
          <p:nvPr>
            <p:ph idx="1" type="body"/>
          </p:nvPr>
        </p:nvSpPr>
        <p:spPr>
          <a:xfrm>
            <a:off x="311700" y="955050"/>
            <a:ext cx="5130900" cy="3716700"/>
          </a:xfrm>
          <a:prstGeom prst="rect">
            <a:avLst/>
          </a:prstGeom>
          <a:solidFill>
            <a:srgbClr val="FFF2CC"/>
          </a:solidFill>
        </p:spPr>
        <p:txBody>
          <a:bodyPr anchorCtr="0" anchor="t" bIns="91425" lIns="91425" spcFirstLastPara="1" rIns="91425" wrap="square" tIns="91425">
            <a:normAutofit fontScale="92500"/>
          </a:bodyPr>
          <a:lstStyle/>
          <a:p>
            <a:pPr indent="0" lvl="0" marL="0" rtl="0" algn="just">
              <a:lnSpc>
                <a:spcPct val="150000"/>
              </a:lnSpc>
              <a:spcBef>
                <a:spcPts val="1200"/>
              </a:spcBef>
              <a:spcAft>
                <a:spcPts val="0"/>
              </a:spcAft>
              <a:buClr>
                <a:schemeClr val="dk1"/>
              </a:buClr>
              <a:buSzPct val="81481"/>
              <a:buFont typeface="Arial"/>
              <a:buNone/>
            </a:pPr>
            <a:r>
              <a:rPr lang="en-GB" sz="1350">
                <a:solidFill>
                  <a:schemeClr val="dk1"/>
                </a:solidFill>
                <a:highlight>
                  <a:schemeClr val="lt1"/>
                </a:highlight>
                <a:latin typeface="Verdana"/>
                <a:ea typeface="Verdana"/>
                <a:cs typeface="Verdana"/>
                <a:sym typeface="Verdana"/>
              </a:rPr>
              <a:t>Society is no doubt stably organized when each individual is doing that for which he has aptitude by nature in such a way as to be useful to others; and that it is the business of society to discover these </a:t>
            </a:r>
            <a:r>
              <a:rPr b="1" lang="en-GB" sz="1350">
                <a:solidFill>
                  <a:schemeClr val="dk1"/>
                </a:solidFill>
                <a:highlight>
                  <a:schemeClr val="lt1"/>
                </a:highlight>
                <a:latin typeface="Verdana"/>
                <a:ea typeface="Verdana"/>
                <a:cs typeface="Verdana"/>
                <a:sym typeface="Verdana"/>
              </a:rPr>
              <a:t>aptitudes </a:t>
            </a:r>
            <a:r>
              <a:rPr lang="en-GB" sz="1350">
                <a:solidFill>
                  <a:schemeClr val="dk1"/>
                </a:solidFill>
                <a:highlight>
                  <a:schemeClr val="lt1"/>
                </a:highlight>
                <a:latin typeface="Verdana"/>
                <a:ea typeface="Verdana"/>
                <a:cs typeface="Verdana"/>
                <a:sym typeface="Verdana"/>
              </a:rPr>
              <a:t>and progressively to train them for social use. But there is </a:t>
            </a:r>
            <a:r>
              <a:rPr b="1" lang="en-GB" sz="1350">
                <a:solidFill>
                  <a:schemeClr val="dk1"/>
                </a:solidFill>
                <a:highlight>
                  <a:schemeClr val="lt1"/>
                </a:highlight>
                <a:latin typeface="Verdana"/>
                <a:ea typeface="Verdana"/>
                <a:cs typeface="Verdana"/>
                <a:sym typeface="Verdana"/>
              </a:rPr>
              <a:t>in a man an indefinite plurality of capacities and activities</a:t>
            </a:r>
            <a:r>
              <a:rPr lang="en-GB" sz="1350">
                <a:solidFill>
                  <a:schemeClr val="dk1"/>
                </a:solidFill>
                <a:highlight>
                  <a:schemeClr val="lt1"/>
                </a:highlight>
                <a:latin typeface="Verdana"/>
                <a:ea typeface="Verdana"/>
                <a:cs typeface="Verdana"/>
                <a:sym typeface="Verdana"/>
              </a:rPr>
              <a:t> which may characterize an individual. </a:t>
            </a:r>
            <a:r>
              <a:rPr b="1" lang="en-GB" sz="1350">
                <a:solidFill>
                  <a:schemeClr val="dk1"/>
                </a:solidFill>
                <a:highlight>
                  <a:schemeClr val="lt1"/>
                </a:highlight>
                <a:latin typeface="Verdana"/>
                <a:ea typeface="Verdana"/>
                <a:cs typeface="Verdana"/>
                <a:sym typeface="Verdana"/>
              </a:rPr>
              <a:t>A society to be democratic should open a way to use all the capacities of the individual. Stratification is stunting of the growth of the individual and deliberate stunting is a deliberate denial of democracy.</a:t>
            </a:r>
            <a:endParaRPr b="1" sz="1350">
              <a:solidFill>
                <a:schemeClr val="dk1"/>
              </a:solidFill>
              <a:highlight>
                <a:schemeClr val="lt1"/>
              </a:highlight>
              <a:latin typeface="Verdana"/>
              <a:ea typeface="Verdana"/>
              <a:cs typeface="Verdana"/>
              <a:sym typeface="Verdana"/>
            </a:endParaRPr>
          </a:p>
          <a:p>
            <a:pPr indent="0" lvl="0" marL="0" rtl="0" algn="l">
              <a:spcBef>
                <a:spcPts val="1200"/>
              </a:spcBef>
              <a:spcAft>
                <a:spcPts val="1200"/>
              </a:spcAft>
              <a:buNone/>
            </a:pPr>
            <a:r>
              <a:t/>
            </a:r>
            <a:endParaRPr/>
          </a:p>
        </p:txBody>
      </p:sp>
      <p:sp>
        <p:nvSpPr>
          <p:cNvPr id="98" name="Google Shape;98;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9"/>
          <p:cNvPicPr preferRelativeResize="0"/>
          <p:nvPr/>
        </p:nvPicPr>
        <p:blipFill>
          <a:blip r:embed="rId3">
            <a:alphaModFix/>
          </a:blip>
          <a:stretch>
            <a:fillRect/>
          </a:stretch>
        </p:blipFill>
        <p:spPr>
          <a:xfrm>
            <a:off x="5534725" y="138075"/>
            <a:ext cx="3452025" cy="448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161100"/>
            <a:ext cx="4406100" cy="51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1720">
                <a:highlight>
                  <a:srgbClr val="FFF2CC"/>
                </a:highlight>
              </a:rPr>
              <a:t>How to put an end to the Caste System?</a:t>
            </a:r>
            <a:endParaRPr sz="1720">
              <a:highlight>
                <a:srgbClr val="FFF2CC"/>
              </a:highlight>
            </a:endParaRPr>
          </a:p>
        </p:txBody>
      </p:sp>
      <p:sp>
        <p:nvSpPr>
          <p:cNvPr id="105" name="Google Shape;105;p20"/>
          <p:cNvSpPr txBox="1"/>
          <p:nvPr>
            <p:ph idx="1" type="body"/>
          </p:nvPr>
        </p:nvSpPr>
        <p:spPr>
          <a:xfrm>
            <a:off x="311700" y="678900"/>
            <a:ext cx="7697100" cy="3890100"/>
          </a:xfrm>
          <a:prstGeom prst="rect">
            <a:avLst/>
          </a:prstGeom>
          <a:solidFill>
            <a:srgbClr val="FFF2CC"/>
          </a:solidFill>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a:pPr>
            <a:r>
              <a:rPr lang="en-GB">
                <a:solidFill>
                  <a:schemeClr val="dk1"/>
                </a:solidFill>
              </a:rPr>
              <a:t>Graded inequality should be removed.</a:t>
            </a:r>
            <a:endParaRPr>
              <a:solidFill>
                <a:schemeClr val="dk1"/>
              </a:solidFill>
            </a:endParaRPr>
          </a:p>
          <a:p>
            <a:pPr indent="0" lvl="0" marL="0" rtl="0" algn="just">
              <a:spcBef>
                <a:spcPts val="1200"/>
              </a:spcBef>
              <a:spcAft>
                <a:spcPts val="0"/>
              </a:spcAft>
              <a:buNone/>
            </a:pPr>
            <a:r>
              <a:rPr lang="en-GB" sz="1550">
                <a:solidFill>
                  <a:schemeClr val="dk1"/>
                </a:solidFill>
                <a:highlight>
                  <a:srgbClr val="FFFFFF"/>
                </a:highlight>
                <a:latin typeface="Verdana"/>
                <a:ea typeface="Verdana"/>
                <a:cs typeface="Verdana"/>
                <a:sym typeface="Verdana"/>
              </a:rPr>
              <a:t>The first obstacle lies in the system of graded inequality which is the soul of the Caste System. Where people are divided into two classes, higher and lower, it is easier for the lower to combine to fight the higher, for there is no single lower class. The class consists of lower and lowerer. The lower cannot combine with the lowerer. For the lower is afraid that if he succeeds in raising the lowerer, he may well himself lose the high position given to him and his caste.</a:t>
            </a:r>
            <a:endParaRPr sz="1550">
              <a:solidFill>
                <a:schemeClr val="dk1"/>
              </a:solidFill>
              <a:highlight>
                <a:srgbClr val="FFFFFF"/>
              </a:highlight>
              <a:latin typeface="Verdana"/>
              <a:ea typeface="Verdana"/>
              <a:cs typeface="Verdana"/>
              <a:sym typeface="Verdana"/>
            </a:endParaRPr>
          </a:p>
          <a:p>
            <a:pPr indent="0" lvl="0" marL="0" rtl="0" algn="l">
              <a:spcBef>
                <a:spcPts val="1200"/>
              </a:spcBef>
              <a:spcAft>
                <a:spcPts val="0"/>
              </a:spcAft>
              <a:buNone/>
            </a:pPr>
            <a:r>
              <a:t/>
            </a:r>
            <a:endParaRPr sz="1600"/>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106" name="Google Shape;106;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41650" y="138075"/>
            <a:ext cx="7226100" cy="43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1550"/>
              <a:t>2. Caste system disables unity in action therefore discourages common good.</a:t>
            </a:r>
            <a:r>
              <a:rPr b="1" lang="en-GB" sz="2466"/>
              <a:t> </a:t>
            </a:r>
            <a:r>
              <a:rPr lang="en-GB"/>
              <a:t> </a:t>
            </a:r>
            <a:endParaRPr/>
          </a:p>
        </p:txBody>
      </p:sp>
      <p:sp>
        <p:nvSpPr>
          <p:cNvPr id="112" name="Google Shape;112;p21"/>
          <p:cNvSpPr txBox="1"/>
          <p:nvPr>
            <p:ph idx="1" type="body"/>
          </p:nvPr>
        </p:nvSpPr>
        <p:spPr>
          <a:xfrm>
            <a:off x="311700" y="655875"/>
            <a:ext cx="8295300" cy="3912900"/>
          </a:xfrm>
          <a:prstGeom prst="rect">
            <a:avLst/>
          </a:prstGeom>
          <a:solidFill>
            <a:srgbClr val="D0E0E3"/>
          </a:solidFill>
        </p:spPr>
        <p:txBody>
          <a:bodyPr anchorCtr="0" anchor="t" bIns="91425" lIns="91425" spcFirstLastPara="1" rIns="91425" wrap="square" tIns="91425">
            <a:normAutofit/>
          </a:bodyPr>
          <a:lstStyle/>
          <a:p>
            <a:pPr indent="0" lvl="0" marL="0" rtl="0" algn="just">
              <a:lnSpc>
                <a:spcPct val="150000"/>
              </a:lnSpc>
              <a:spcBef>
                <a:spcPts val="1200"/>
              </a:spcBef>
              <a:spcAft>
                <a:spcPts val="0"/>
              </a:spcAft>
              <a:buNone/>
            </a:pPr>
            <a:r>
              <a:rPr lang="en-GB" sz="1650">
                <a:solidFill>
                  <a:schemeClr val="dk1"/>
                </a:solidFill>
                <a:highlight>
                  <a:srgbClr val="FFFFFF"/>
                </a:highlight>
                <a:latin typeface="Verdana"/>
                <a:ea typeface="Verdana"/>
                <a:cs typeface="Verdana"/>
                <a:sym typeface="Verdana"/>
              </a:rPr>
              <a:t>Plato has said that the organisation of society depends ultimately upon knowledge of end of existence. </a:t>
            </a:r>
            <a:endParaRPr sz="1650">
              <a:solidFill>
                <a:schemeClr val="dk1"/>
              </a:solidFill>
              <a:highlight>
                <a:srgbClr val="FFFFFF"/>
              </a:highlight>
              <a:latin typeface="Verdana"/>
              <a:ea typeface="Verdana"/>
              <a:cs typeface="Verdana"/>
              <a:sym typeface="Verdana"/>
            </a:endParaRPr>
          </a:p>
          <a:p>
            <a:pPr indent="0" lvl="0" marL="0" rtl="0" algn="just">
              <a:lnSpc>
                <a:spcPct val="150000"/>
              </a:lnSpc>
              <a:spcBef>
                <a:spcPts val="1200"/>
              </a:spcBef>
              <a:spcAft>
                <a:spcPts val="0"/>
              </a:spcAft>
              <a:buClr>
                <a:schemeClr val="dk1"/>
              </a:buClr>
              <a:buSzPts val="1100"/>
              <a:buFont typeface="Arial"/>
              <a:buNone/>
            </a:pPr>
            <a:r>
              <a:rPr lang="en-GB" sz="1650">
                <a:solidFill>
                  <a:schemeClr val="dk1"/>
                </a:solidFill>
                <a:highlight>
                  <a:srgbClr val="FFFFFF"/>
                </a:highlight>
                <a:latin typeface="Verdana"/>
                <a:ea typeface="Verdana"/>
                <a:cs typeface="Verdana"/>
                <a:sym typeface="Verdana"/>
              </a:rPr>
              <a:t>Everywhere the mind of the Indians is distracted and misled by false valuations and false perspectives. A disorganized and factional society sets up a number of different models and standard. Under such conditions, it is impossible for individual Indian to reach the consistency of mind on the question of caste.</a:t>
            </a:r>
            <a:endParaRPr sz="1650">
              <a:solidFill>
                <a:schemeClr val="dk1"/>
              </a:solidFill>
              <a:highlight>
                <a:srgbClr val="FFFFFF"/>
              </a:highlight>
              <a:latin typeface="Verdana"/>
              <a:ea typeface="Verdana"/>
              <a:cs typeface="Verdana"/>
              <a:sym typeface="Verdana"/>
            </a:endParaRPr>
          </a:p>
          <a:p>
            <a:pPr indent="0" lvl="0" marL="0" rtl="0" algn="l">
              <a:spcBef>
                <a:spcPts val="1200"/>
              </a:spcBef>
              <a:spcAft>
                <a:spcPts val="1200"/>
              </a:spcAft>
              <a:buNone/>
            </a:pPr>
            <a:r>
              <a:t/>
            </a:r>
            <a:endParaRPr sz="1700"/>
          </a:p>
        </p:txBody>
      </p:sp>
      <p:sp>
        <p:nvSpPr>
          <p:cNvPr id="113" name="Google Shape;113;p21"/>
          <p:cNvSpPr txBox="1"/>
          <p:nvPr>
            <p:ph idx="2" type="body"/>
          </p:nvPr>
        </p:nvSpPr>
        <p:spPr>
          <a:xfrm>
            <a:off x="4418575" y="655975"/>
            <a:ext cx="4413600" cy="391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